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879" autoAdjust="0"/>
  </p:normalViewPr>
  <p:slideViewPr>
    <p:cSldViewPr>
      <p:cViewPr>
        <p:scale>
          <a:sx n="90" d="100"/>
          <a:sy n="90" d="100"/>
        </p:scale>
        <p:origin x="-594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201B-E72F-4D6C-B21C-28119E15FE8A}" type="datetimeFigureOut">
              <a:rPr lang="ru-RU" smtClean="0"/>
              <a:pPr/>
              <a:t>10.01.2014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937A-65AD-4137-A262-DCC43E41A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201B-E72F-4D6C-B21C-28119E15FE8A}" type="datetimeFigureOut">
              <a:rPr lang="ru-RU" smtClean="0"/>
              <a:pPr/>
              <a:t>10.01.2014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937A-65AD-4137-A262-DCC43E41A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201B-E72F-4D6C-B21C-28119E15FE8A}" type="datetimeFigureOut">
              <a:rPr lang="ru-RU" smtClean="0"/>
              <a:pPr/>
              <a:t>10.01.2014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937A-65AD-4137-A262-DCC43E41A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201B-E72F-4D6C-B21C-28119E15FE8A}" type="datetimeFigureOut">
              <a:rPr lang="ru-RU" smtClean="0"/>
              <a:pPr/>
              <a:t>10.01.2014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937A-65AD-4137-A262-DCC43E41A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201B-E72F-4D6C-B21C-28119E15FE8A}" type="datetimeFigureOut">
              <a:rPr lang="ru-RU" smtClean="0"/>
              <a:pPr/>
              <a:t>10.01.2014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937A-65AD-4137-A262-DCC43E41A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201B-E72F-4D6C-B21C-28119E15FE8A}" type="datetimeFigureOut">
              <a:rPr lang="ru-RU" smtClean="0"/>
              <a:pPr/>
              <a:t>10.01.2014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937A-65AD-4137-A262-DCC43E41A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201B-E72F-4D6C-B21C-28119E15FE8A}" type="datetimeFigureOut">
              <a:rPr lang="ru-RU" smtClean="0"/>
              <a:pPr/>
              <a:t>10.01.2014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937A-65AD-4137-A262-DCC43E41A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201B-E72F-4D6C-B21C-28119E15FE8A}" type="datetimeFigureOut">
              <a:rPr lang="ru-RU" smtClean="0"/>
              <a:pPr/>
              <a:t>10.01.2014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937A-65AD-4137-A262-DCC43E41A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201B-E72F-4D6C-B21C-28119E15FE8A}" type="datetimeFigureOut">
              <a:rPr lang="ru-RU" smtClean="0"/>
              <a:pPr/>
              <a:t>10.01.2014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937A-65AD-4137-A262-DCC43E41A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201B-E72F-4D6C-B21C-28119E15FE8A}" type="datetimeFigureOut">
              <a:rPr lang="ru-RU" smtClean="0"/>
              <a:pPr/>
              <a:t>10.01.2014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937A-65AD-4137-A262-DCC43E41A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201B-E72F-4D6C-B21C-28119E15FE8A}" type="datetimeFigureOut">
              <a:rPr lang="ru-RU" smtClean="0"/>
              <a:pPr/>
              <a:t>10.01.2014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937A-65AD-4137-A262-DCC43E41A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1201B-E72F-4D6C-B21C-28119E15FE8A}" type="datetimeFigureOut">
              <a:rPr lang="ru-RU" smtClean="0"/>
              <a:pPr/>
              <a:t>10.01.2014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1937A-65AD-4137-A262-DCC43E41A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57224" y="142852"/>
            <a:ext cx="7143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Макіївська загальноосвітня школа І-ІІ ступенів № 41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Макіївської міської ради Донецької області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061" y="857232"/>
            <a:ext cx="30324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Адреса: 86141, м. Макіївка,</a:t>
            </a:r>
            <a:endParaRPr lang="ru-RU" sz="1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вул. К. Маркса, буд. 1</a:t>
            </a:r>
            <a:endParaRPr lang="ru-RU" sz="1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тел. 37235</a:t>
            </a:r>
            <a:endParaRPr lang="ru-RU" sz="1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2000240"/>
            <a:ext cx="9001156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24417" y="2551837"/>
            <a:ext cx="8095165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НАЦІОНАЛЬНЕ ВИХОВАННЯ ШКОЛЯРІВ – </a:t>
            </a:r>
          </a:p>
          <a:p>
            <a:pPr algn="ctr"/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ОСНОВА ФОРМУВАННЯ ГАРМОНІЙНО </a:t>
            </a:r>
          </a:p>
          <a:p>
            <a:pPr algn="ctr"/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РОЗВИНУТОЇ ОСОБИСТОСТІ </a:t>
            </a:r>
          </a:p>
          <a:p>
            <a:pPr algn="ctr"/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ГРОМАДЯНИНА УКРАЇНИ</a:t>
            </a:r>
            <a:endParaRPr lang="uk-UA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786182" y="5786454"/>
            <a:ext cx="14750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м. Маківка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2013 </a:t>
            </a:r>
            <a:r>
              <a:rPr lang="uk-UA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рік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852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Позаурочна діяльність: </a:t>
            </a:r>
          </a:p>
          <a:p>
            <a:r>
              <a:rPr lang="uk-UA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Робота гуртків: </a:t>
            </a:r>
            <a:r>
              <a:rPr lang="uk-UA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“Народні</a:t>
            </a:r>
            <a:r>
              <a:rPr lang="uk-UA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промисли”</a:t>
            </a:r>
            <a:r>
              <a:rPr lang="uk-UA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“Чарівна</a:t>
            </a:r>
            <a:r>
              <a:rPr lang="uk-UA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голка”</a:t>
            </a:r>
            <a:r>
              <a:rPr lang="uk-UA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“Юний</a:t>
            </a:r>
            <a:r>
              <a:rPr lang="uk-UA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еколог”</a:t>
            </a:r>
            <a:r>
              <a:rPr lang="uk-UA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“Цікава</a:t>
            </a:r>
            <a:r>
              <a:rPr lang="uk-UA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інформатика”</a:t>
            </a:r>
            <a:r>
              <a:rPr lang="uk-UA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uk-UA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Робота факультативів:  </a:t>
            </a:r>
            <a:r>
              <a:rPr lang="uk-UA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«Культура мовлення»,  </a:t>
            </a:r>
            <a:r>
              <a:rPr lang="uk-UA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“Українське</a:t>
            </a:r>
            <a:r>
              <a:rPr lang="uk-UA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народознавство ”, </a:t>
            </a:r>
            <a:r>
              <a:rPr lang="uk-UA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“Культура</a:t>
            </a:r>
            <a:r>
              <a:rPr lang="uk-UA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спілкування”</a:t>
            </a:r>
            <a:r>
              <a:rPr lang="uk-UA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 1996 року в школі існує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учнівський орган самоврядування – «Козацька Республіка». Мета організації – об'єднання зусиль для добрих і корисних справ.</a:t>
            </a:r>
          </a:p>
          <a:p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uk-UA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    </a:t>
            </a:r>
          </a:p>
          <a:p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Зі школи починається формування громадянського суспільства, тому що ми формуємо особистість з демократичними поглядами, розвинутою громадянською культурою, у якої внутрішня свобода поєднується з розумінням прав людини, і яка є готовою до компетентної  соціальної активності.</a:t>
            </a:r>
          </a:p>
          <a:p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Наша мета – підготувати учнівську молодь до життя у багатоманітному суспільстві, полікультурній громаді, і не тільки жити, а впливати на демократичні процеси, які  відбуваються у ньому. Ми хочемо їх научити бути вільними громадянами. </a:t>
            </a:r>
          </a:p>
        </p:txBody>
      </p:sp>
      <p:pic>
        <p:nvPicPr>
          <p:cNvPr id="3" name="Рисунок 2" descr="H:\Проект\2008\P60727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88162">
            <a:off x="2943439" y="2195565"/>
            <a:ext cx="3050845" cy="2181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:\Проект\2009\P43008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14554"/>
            <a:ext cx="300039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:\Проект\2009\P43008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12712">
            <a:off x="5716813" y="2230657"/>
            <a:ext cx="3282538" cy="2468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Шкільні свята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P90102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324" r="6199"/>
          <a:stretch>
            <a:fillRect/>
          </a:stretch>
        </p:blipFill>
        <p:spPr>
          <a:xfrm>
            <a:off x="142844" y="1714488"/>
            <a:ext cx="4429156" cy="4922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1 сентября 034.jpg"/>
          <p:cNvPicPr>
            <a:picLocks noChangeAspect="1"/>
          </p:cNvPicPr>
          <p:nvPr/>
        </p:nvPicPr>
        <p:blipFill>
          <a:blip r:embed="rId3" cstate="print"/>
          <a:srcRect l="19423" r="13676"/>
          <a:stretch>
            <a:fillRect/>
          </a:stretch>
        </p:blipFill>
        <p:spPr>
          <a:xfrm>
            <a:off x="4572000" y="1643050"/>
            <a:ext cx="4429124" cy="499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рактика 185.jpg"/>
          <p:cNvPicPr>
            <a:picLocks noChangeAspect="1"/>
          </p:cNvPicPr>
          <p:nvPr/>
        </p:nvPicPr>
        <p:blipFill>
          <a:blip r:embed="rId2" cstate="print"/>
          <a:srcRect l="10156" t="33294" b="20765"/>
          <a:stretch>
            <a:fillRect/>
          </a:stretch>
        </p:blipFill>
        <p:spPr>
          <a:xfrm>
            <a:off x="0" y="0"/>
            <a:ext cx="9144000" cy="349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349" y="2241798"/>
            <a:ext cx="2432011" cy="3411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1571612"/>
            <a:ext cx="2460367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1928802"/>
            <a:ext cx="2453981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3143248"/>
            <a:ext cx="2230142" cy="3128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43174" y="3714752"/>
            <a:ext cx="2111084" cy="3000372"/>
          </a:xfrm>
          <a:prstGeom prst="rect">
            <a:avLst/>
          </a:prstGeom>
        </p:spPr>
      </p:pic>
      <p:pic>
        <p:nvPicPr>
          <p:cNvPr id="9" name="Рисунок 8" descr="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14942" y="3429000"/>
            <a:ext cx="2328541" cy="328612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687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01156" cy="6761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00100" y="928670"/>
            <a:ext cx="3143272" cy="65403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ЗМІСТ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714348" y="1428736"/>
            <a:ext cx="5357850" cy="3714777"/>
          </a:xfrm>
        </p:spPr>
        <p:txBody>
          <a:bodyPr>
            <a:normAutofit/>
          </a:bodyPr>
          <a:lstStyle/>
          <a:p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 Відомості про навчальний заклад    -    3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2.  Анотація                                              -   4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3.  Опис досвіду роботи                          -   5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3.1. Нагальність проблеми                     -   6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3.2.  Мета і завдання роботи школи      -   7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3.3.  Механізм реалізації проекту           -  8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4.  Список використаної літератури      -  9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5.  Додатки                                               -  10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осень 2008 440.jpg"/>
          <p:cNvPicPr>
            <a:picLocks noChangeAspect="1"/>
          </p:cNvPicPr>
          <p:nvPr/>
        </p:nvPicPr>
        <p:blipFill>
          <a:blip r:embed="rId2" cstate="print"/>
          <a:srcRect l="25781" t="22916" r="23437" b="34375"/>
          <a:stretch>
            <a:fillRect/>
          </a:stretch>
        </p:blipFill>
        <p:spPr>
          <a:xfrm>
            <a:off x="285720" y="4429132"/>
            <a:ext cx="3286116" cy="2072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P9010668.JPG"/>
          <p:cNvPicPr>
            <a:picLocks noChangeAspect="1"/>
          </p:cNvPicPr>
          <p:nvPr/>
        </p:nvPicPr>
        <p:blipFill>
          <a:blip r:embed="rId3" cstate="print"/>
          <a:srcRect l="41406" t="15625" r="37500" b="34375"/>
          <a:stretch>
            <a:fillRect/>
          </a:stretch>
        </p:blipFill>
        <p:spPr>
          <a:xfrm>
            <a:off x="3071802" y="2143116"/>
            <a:ext cx="1928826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Кредо школи: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“Створення</a:t>
            </a:r>
            <a:r>
              <a:rPr lang="uk-UA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духу творчості, партнерства, взаємодопомоги та демократизму, оновлення діяльності на основі освоєння новітніх технологій, спрямованих на розвиток </a:t>
            </a:r>
            <a:r>
              <a:rPr lang="uk-UA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дитини”</a:t>
            </a:r>
            <a:r>
              <a:rPr lang="uk-UA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осень 2008 437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14151" t="7076" r="4480"/>
          <a:stretch>
            <a:fillRect/>
          </a:stretch>
        </p:blipFill>
        <p:spPr>
          <a:xfrm>
            <a:off x="142844" y="1500174"/>
            <a:ext cx="3286148" cy="2814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52956" cy="4525963"/>
          </a:xfrm>
        </p:spPr>
        <p:txBody>
          <a:bodyPr>
            <a:normAutofit/>
          </a:bodyPr>
          <a:lstStyle/>
          <a:p>
            <a:endParaRPr lang="uk-UA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початок 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2013-2014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навчального року навчально-виховний процес здійснюють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педагогічних працівників, серед яких: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• Вчителів вищої категорії –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• Вчителів першої категорії –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• Вчителів другої категорії -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• Вчителів,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спеціалістів - 5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Визначення поняття </a:t>
            </a:r>
            <a:b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життєва компетентність"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600200"/>
            <a:ext cx="4714908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Результати опитування </a:t>
            </a:r>
            <a:endParaRPr lang="uk-UA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1. Вміння </a:t>
            </a: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вирішувати 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проблеми - 4.6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. Вміння </a:t>
            </a: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аналізувати життєву </a:t>
            </a:r>
            <a:endParaRPr lang="uk-UA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  ситуацію - 4.15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. Мудрість - 3.9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4. Вміння використовувати свій </a:t>
            </a:r>
          </a:p>
          <a:p>
            <a:pPr marL="457200" indent="-457200">
              <a:buNone/>
            </a:pP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  досвід -3.9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5.Вміння виживати-3.8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6.Вміння </a:t>
            </a: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використовувати досвід </a:t>
            </a:r>
            <a:endParaRPr lang="uk-UA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 інших - 3.8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. Показник </a:t>
            </a: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того, як людина може </a:t>
            </a:r>
            <a:endParaRPr lang="uk-UA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  знайти себе - 3.6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Содержимое 4" descr="1 сентября 09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1905" r="11904"/>
          <a:stretch>
            <a:fillRect/>
          </a:stretch>
        </p:blipFill>
        <p:spPr>
          <a:xfrm>
            <a:off x="4357686" y="1714488"/>
            <a:ext cx="4572032" cy="4490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АКТУАЛІЗАЦІЯ ПРОБЛЕМИ НА ПІДСТАВІ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СПОСТЕРЕЖЕНЬ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Практика 064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143116"/>
            <a:ext cx="4182794" cy="4187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6248" y="1600200"/>
            <a:ext cx="4643470" cy="4525963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"/>
            </a:pP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несформованість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належного рівня національної свідомості, активної громадянської позиції;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"/>
            </a:pP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несформованість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відповідного рівня життєвої компетентності, соціального розвитку;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"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низький рівень ініціативи, здатності до самостійного розв'язання проблем;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"/>
            </a:pP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несформованість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умінь вільно використовувати здобуті знання для вирішення практичних завдань, аналізу нестандартних ситуацій;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"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недостатній рівень усвідомлення своєї ролі, яку вони покликані зіграти в житті суспільства;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"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наявність хибних сподівань, що успіх прийде сам, без копітких зусиль та праці.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рактика 13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3095" r="14285"/>
          <a:stretch>
            <a:fillRect/>
          </a:stretch>
        </p:blipFill>
        <p:spPr>
          <a:xfrm>
            <a:off x="4000496" y="1285860"/>
            <a:ext cx="5000660" cy="5152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Мета і завдання роботи школи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285860"/>
            <a:ext cx="4352956" cy="5286412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ð"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виявлення умов ефективного формування в учнівської молоді життєвої компетентності;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ð"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визначення ключових компетентностей для різних сфер життєдіяльності особистості;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ð"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формування особистості, громадянина України, через самопізнання, саморозвиток, самореалізацію у філософії українознавства;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ð"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визначення змістових параметрів життєвої компетентності особистості;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ð"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досконале оволодіння учнями та вчителями рідною мовою та знаннями народних звичаїв і традицій як першооснови принципу природо відповідності;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923079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7120" r="12582"/>
          <a:stretch>
            <a:fillRect/>
          </a:stretch>
        </p:blipFill>
        <p:spPr>
          <a:xfrm>
            <a:off x="4429124" y="1571612"/>
            <a:ext cx="4572032" cy="4877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Мета і завдання роботи школи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643438" cy="5043510"/>
          </a:xfrm>
        </p:spPr>
        <p:txBody>
          <a:bodyPr>
            <a:normAutofit fontScale="40000" lnSpcReduction="20000"/>
          </a:bodyPr>
          <a:lstStyle/>
          <a:p>
            <a:pPr lvl="0">
              <a:buFont typeface="Wingdings" pitchFamily="2" charset="2"/>
              <a:buChar char="ð"/>
            </a:pPr>
            <a:r>
              <a:rPr lang="uk-UA" sz="4500" dirty="0" smtClean="0">
                <a:latin typeface="Times New Roman" pitchFamily="18" charset="0"/>
                <a:cs typeface="Times New Roman" pitchFamily="18" charset="0"/>
              </a:rPr>
              <a:t>визначення оптимальних методів, форм, засобів, що сприяють формуванню в учнівської молоді життєвої компетентності; </a:t>
            </a: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ð"/>
            </a:pPr>
            <a:r>
              <a:rPr lang="uk-UA" sz="4500" dirty="0" smtClean="0">
                <a:latin typeface="Times New Roman" pitchFamily="18" charset="0"/>
                <a:cs typeface="Times New Roman" pitchFamily="18" charset="0"/>
              </a:rPr>
              <a:t>створення умов для самореалізації сутнісних сил особистості в різних видах творчої діяльності, розширення можливостей компетентного вибору особистістю свого життєвого шляху; </a:t>
            </a: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ð"/>
            </a:pPr>
            <a:r>
              <a:rPr lang="uk-UA" sz="4500" dirty="0" smtClean="0">
                <a:latin typeface="Times New Roman" pitchFamily="18" charset="0"/>
                <a:cs typeface="Times New Roman" pitchFamily="18" charset="0"/>
              </a:rPr>
              <a:t>підготовка лідерів учнівського самоврядування для практичної діяльності з однолітками; </a:t>
            </a: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ð"/>
            </a:pPr>
            <a:r>
              <a:rPr lang="uk-UA" sz="4500" dirty="0" smtClean="0">
                <a:latin typeface="Times New Roman" pitchFamily="18" charset="0"/>
                <a:cs typeface="Times New Roman" pitchFamily="18" charset="0"/>
              </a:rPr>
              <a:t>розробка інструментарію для моніторингового вивчення рівня сформованості життєвої компетентності особистості</a:t>
            </a: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ð"/>
            </a:pPr>
            <a:r>
              <a:rPr lang="uk-UA" sz="4500" dirty="0" smtClean="0">
                <a:latin typeface="Times New Roman" pitchFamily="18" charset="0"/>
                <a:cs typeface="Times New Roman" pitchFamily="18" charset="0"/>
              </a:rPr>
              <a:t>забезпечення духовної єдності поколінь і збереження родинних традицій у школі як необхідної умови для повної реалізації творчих здібностей і можливостей учнів і вчителів. </a:t>
            </a: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15436" cy="1143000"/>
          </a:xfrm>
        </p:spPr>
        <p:txBody>
          <a:bodyPr>
            <a:noAutofit/>
          </a:bodyPr>
          <a:lstStyle/>
          <a:p>
            <a:r>
              <a:rPr lang="uk-UA" sz="3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форматі національного виховання розвиток життєвої компетентності особистості передбачає: </a:t>
            </a:r>
            <a:endParaRPr lang="ru-RU" sz="31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P51625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8285" r="19103"/>
          <a:stretch>
            <a:fillRect/>
          </a:stretch>
        </p:blipFill>
        <p:spPr>
          <a:xfrm>
            <a:off x="285720" y="1380721"/>
            <a:ext cx="4214842" cy="504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lvl="0">
              <a:buFont typeface="Wingdings" pitchFamily="2" charset="2"/>
              <a:buChar char="ü"/>
            </a:pPr>
            <a:r>
              <a:rPr lang="uk-UA" sz="3400" dirty="0">
                <a:latin typeface="Times New Roman" pitchFamily="18" charset="0"/>
                <a:cs typeface="Times New Roman" pitchFamily="18" charset="0"/>
              </a:rPr>
              <a:t>вироблення методів і засобів виховання національно-усвідомленої особистості - громадянина України;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uk-UA" sz="3400" dirty="0">
                <a:latin typeface="Times New Roman" pitchFamily="18" charset="0"/>
                <a:cs typeface="Times New Roman" pitchFamily="18" charset="0"/>
              </a:rPr>
              <a:t>наповнення змісту навчальних предметів українознавчими знаннями;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uk-UA" sz="3400" dirty="0">
                <a:latin typeface="Times New Roman" pitchFamily="18" charset="0"/>
                <a:cs typeface="Times New Roman" pitchFamily="18" charset="0"/>
              </a:rPr>
              <a:t>формування в особистості здатності до спільного пошуку, самодослідження, рефлексії, творчого саморозвитку; 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uk-UA" sz="3400" dirty="0">
                <a:latin typeface="Times New Roman" pitchFamily="18" charset="0"/>
                <a:cs typeface="Times New Roman" pitchFamily="18" charset="0"/>
              </a:rPr>
              <a:t>спільний творчий пошук педагогом і учнем джерел, шляхів становлення життєвої компетентності особистості. 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7.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218" y="214290"/>
            <a:ext cx="8737500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510</Words>
  <Application>Microsoft Office PowerPoint</Application>
  <PresentationFormat>Экран (4:3)</PresentationFormat>
  <Paragraphs>91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ЗМІСТ</vt:lpstr>
      <vt:lpstr>Кредо школи:  “Створення духу творчості, партнерства, взаємодопомоги та демократизму, оновлення діяльності на основі освоєння новітніх технологій, спрямованих на розвиток дитини” </vt:lpstr>
      <vt:lpstr>Визначення поняття  "життєва компетентність" </vt:lpstr>
      <vt:lpstr>АКТУАЛІЗАЦІЯ ПРОБЛЕМИ НА ПІДСТАВІ СПОСТЕРЕЖЕНЬ</vt:lpstr>
      <vt:lpstr>Мета і завдання роботи школи</vt:lpstr>
      <vt:lpstr>Мета і завдання роботи школи</vt:lpstr>
      <vt:lpstr>У форматі національного виховання розвиток життєвої компетентності особистості передбачає: </vt:lpstr>
      <vt:lpstr>Презентация PowerPoint</vt:lpstr>
      <vt:lpstr>Презентация PowerPoint</vt:lpstr>
      <vt:lpstr>Шкільні свята</vt:lpstr>
      <vt:lpstr>Презентация PowerPoint</vt:lpstr>
    </vt:vector>
  </TitlesOfParts>
  <Company>WolfishLair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Loner-XP</dc:creator>
  <cp:lastModifiedBy>User</cp:lastModifiedBy>
  <cp:revision>33</cp:revision>
  <dcterms:created xsi:type="dcterms:W3CDTF">2010-03-17T04:44:30Z</dcterms:created>
  <dcterms:modified xsi:type="dcterms:W3CDTF">2014-01-10T07:27:43Z</dcterms:modified>
</cp:coreProperties>
</file>